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2" r:id="rId17"/>
    <p:sldId id="273" r:id="rId18"/>
    <p:sldId id="271" r:id="rId19"/>
    <p:sldId id="275" r:id="rId20"/>
    <p:sldId id="288" r:id="rId21"/>
    <p:sldId id="276" r:id="rId22"/>
    <p:sldId id="277" r:id="rId23"/>
    <p:sldId id="287" r:id="rId24"/>
    <p:sldId id="278" r:id="rId25"/>
    <p:sldId id="286" r:id="rId26"/>
    <p:sldId id="279" r:id="rId27"/>
    <p:sldId id="285" r:id="rId28"/>
    <p:sldId id="280" r:id="rId29"/>
    <p:sldId id="284" r:id="rId30"/>
    <p:sldId id="281" r:id="rId31"/>
    <p:sldId id="282" r:id="rId32"/>
    <p:sldId id="283" r:id="rId33"/>
    <p:sldId id="289" r:id="rId34"/>
    <p:sldId id="290" r:id="rId35"/>
    <p:sldId id="291" r:id="rId36"/>
    <p:sldId id="292" r:id="rId37"/>
    <p:sldId id="298" r:id="rId38"/>
    <p:sldId id="293" r:id="rId39"/>
    <p:sldId id="297" r:id="rId40"/>
    <p:sldId id="294" r:id="rId41"/>
    <p:sldId id="296" r:id="rId42"/>
    <p:sldId id="295" r:id="rId43"/>
    <p:sldId id="299" r:id="rId44"/>
    <p:sldId id="301" r:id="rId45"/>
    <p:sldId id="300" r:id="rId46"/>
    <p:sldId id="302" r:id="rId47"/>
    <p:sldId id="303" r:id="rId48"/>
    <p:sldId id="310" r:id="rId49"/>
    <p:sldId id="311" r:id="rId50"/>
    <p:sldId id="325" r:id="rId51"/>
    <p:sldId id="312" r:id="rId52"/>
    <p:sldId id="313" r:id="rId53"/>
    <p:sldId id="314" r:id="rId54"/>
    <p:sldId id="324" r:id="rId55"/>
    <p:sldId id="323" r:id="rId56"/>
    <p:sldId id="315" r:id="rId57"/>
    <p:sldId id="316" r:id="rId58"/>
    <p:sldId id="317" r:id="rId59"/>
    <p:sldId id="318" r:id="rId60"/>
    <p:sldId id="319" r:id="rId61"/>
    <p:sldId id="322" r:id="rId62"/>
    <p:sldId id="320" r:id="rId63"/>
    <p:sldId id="321" r:id="rId64"/>
    <p:sldId id="304" r:id="rId65"/>
    <p:sldId id="305" r:id="rId66"/>
    <p:sldId id="306" r:id="rId67"/>
    <p:sldId id="307" r:id="rId68"/>
    <p:sldId id="308" r:id="rId69"/>
    <p:sldId id="309" r:id="rId70"/>
    <p:sldId id="270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343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023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78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032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74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73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9559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57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8867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8158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3091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ECCE-713A-44F2-8254-658398E38231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CD93-B55C-4B47-AEA5-9C568D26D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27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Biomechanics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Dr.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Sanskruti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Tahakik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    Dept. Of Community Physiotherapy 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Mgm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Institute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Physiotherapy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Chh. Sambhajinagar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23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5" y="168177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contractile unit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012874"/>
            <a:ext cx="10791092" cy="5164089"/>
          </a:xfr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Organization of the myofibril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6" t="23978" r="43900" b="36812"/>
          <a:stretch/>
        </p:blipFill>
        <p:spPr>
          <a:xfrm>
            <a:off x="1785828" y="1927274"/>
            <a:ext cx="7579334" cy="4009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23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530" t="29115" r="-439" b="1732"/>
          <a:stretch/>
        </p:blipFill>
        <p:spPr>
          <a:xfrm>
            <a:off x="1589649" y="520504"/>
            <a:ext cx="8707901" cy="5739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0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252584"/>
            <a:ext cx="10369062" cy="225718"/>
          </a:xfrm>
        </p:spPr>
        <p:txBody>
          <a:bodyPr>
            <a:noAutofit/>
          </a:bodyPr>
          <a:lstStyle/>
          <a:p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Cross-bridge interaction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618978"/>
            <a:ext cx="11591778" cy="583809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Interaction between the thick and thin filaments of the sarcomere leading to muscle contraction. 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Initiated by the nerve impulse at the motor end plate.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Evokes action potential.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Initiates the release of calcium ions.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Troponin to reposition the tropomyosin molecules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Actin are free and myosin can bind with actin.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This bonding of the filaments is called a cross-bridge. </a:t>
            </a:r>
          </a:p>
        </p:txBody>
      </p:sp>
    </p:spTree>
    <p:extLst>
      <p:ext uri="{BB962C8B-B14F-4D97-AF65-F5344CB8AC3E}">
        <p14:creationId xmlns="" xmlns:p14="http://schemas.microsoft.com/office/powerpoint/2010/main" val="417454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337625"/>
            <a:ext cx="10861431" cy="5839338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hydrolysis of Adenosine triphosphate(ATP) and release of Adenosine diphosphate(ADP) from myosin head.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884" b="41726"/>
          <a:stretch/>
        </p:blipFill>
        <p:spPr>
          <a:xfrm>
            <a:off x="1463042" y="1196713"/>
            <a:ext cx="8609428" cy="5316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42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610" r="50055"/>
          <a:stretch/>
        </p:blipFill>
        <p:spPr>
          <a:xfrm>
            <a:off x="2006199" y="478302"/>
            <a:ext cx="7376951" cy="5978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53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Types of muscle contraction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75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79" t="6880" r="9551" b="14507"/>
          <a:stretch/>
        </p:blipFill>
        <p:spPr>
          <a:xfrm>
            <a:off x="2623930" y="344557"/>
            <a:ext cx="5605670" cy="6122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860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23" t="16959" r="6762" b="36907"/>
          <a:stretch/>
        </p:blipFill>
        <p:spPr>
          <a:xfrm>
            <a:off x="2377672" y="1444487"/>
            <a:ext cx="7150641" cy="3834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15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100082"/>
            <a:ext cx="10161104" cy="615536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715619"/>
            <a:ext cx="10929731" cy="56851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Tension generated whenever cross-bridges are formed.</a:t>
            </a:r>
          </a:p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Calcium influx initiates the muscle contraction.</a:t>
            </a:r>
          </a:p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ATP Hydrolysis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fules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cross-bridge cycle. </a:t>
            </a:r>
          </a:p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a concentric contraction, the thin myofilaments are pulled toward the thick myofilaments, and cross-bridges are formed, broken, and re-formed.</a:t>
            </a:r>
          </a:p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 an eccentric contraction, the thin myofilaments are pulled away from the thick myofilaments, and cross-bridges are broken, re-formed, and broken.</a:t>
            </a:r>
          </a:p>
          <a:p>
            <a:pPr>
              <a:lnSpc>
                <a:spcPct val="16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an isometric contraction, the length of the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is constant.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48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The Motor Unit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Organization of the Motor Unit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Although the sarcomere is the basic unit of tension in a muscle, it is actually part of a larger complex called the motor unit.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motor unit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consists of the alpha motor neuron and all of the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it innervates.</a:t>
            </a:r>
          </a:p>
        </p:txBody>
      </p:sp>
    </p:spTree>
    <p:extLst>
      <p:ext uri="{BB962C8B-B14F-4D97-AF65-F5344CB8AC3E}">
        <p14:creationId xmlns="" xmlns:p14="http://schemas.microsoft.com/office/powerpoint/2010/main" val="294264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Introduction. </a:t>
            </a:r>
          </a:p>
          <a:p>
            <a:pPr>
              <a:lnSpc>
                <a:spcPct val="20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Elements of muscle structure.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Composition of muscle fibre.</a:t>
            </a:r>
          </a:p>
        </p:txBody>
      </p:sp>
    </p:spTree>
    <p:extLst>
      <p:ext uri="{BB962C8B-B14F-4D97-AF65-F5344CB8AC3E}">
        <p14:creationId xmlns="" xmlns:p14="http://schemas.microsoft.com/office/powerpoint/2010/main" val="201112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2" r="32040" b="6528"/>
          <a:stretch/>
        </p:blipFill>
        <p:spPr>
          <a:xfrm>
            <a:off x="2491409" y="346809"/>
            <a:ext cx="6361044" cy="6090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64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Recruitment of Motor Units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recruitment strategy is referred to as the size principle of motor unit recruitment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Small motor units generate less tension than do large motor units and require less energy expenditure.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nature of the task. </a:t>
            </a:r>
          </a:p>
        </p:txBody>
      </p:sp>
    </p:spTree>
    <p:extLst>
      <p:ext uri="{BB962C8B-B14F-4D97-AF65-F5344CB8AC3E}">
        <p14:creationId xmlns="" xmlns:p14="http://schemas.microsoft.com/office/powerpoint/2010/main" val="175942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Structure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Types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Three principal types of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are found in varying proportions in human skeletal muscles.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type I (slow), type IIA (intermediate), and type IIB (fast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325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44" t="46774" r="49998" b="5632"/>
          <a:stretch/>
        </p:blipFill>
        <p:spPr>
          <a:xfrm>
            <a:off x="1298714" y="519466"/>
            <a:ext cx="8878955" cy="5404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527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Architecture: Size, Arrangement, and Length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description of skeletal muscle architecture includes the arrangement of the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 relation to the axis of force (amount of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pennation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),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length, muscle length, muscle mass, and the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physiologyic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cross-sectional area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PCSA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two most important architectural characteristics that affect muscle function are the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length and the PCSA.</a:t>
            </a:r>
          </a:p>
        </p:txBody>
      </p:sp>
    </p:spTree>
    <p:extLst>
      <p:ext uri="{BB962C8B-B14F-4D97-AF65-F5344CB8AC3E}">
        <p14:creationId xmlns="" xmlns:p14="http://schemas.microsoft.com/office/powerpoint/2010/main" val="176989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63" t="12512" r="8993" b="4885"/>
          <a:stretch/>
        </p:blipFill>
        <p:spPr>
          <a:xfrm>
            <a:off x="2729948" y="445624"/>
            <a:ext cx="6294782" cy="6193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067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Muscular Connective Tissue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1126435"/>
            <a:ext cx="10783957" cy="5050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Muscles and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like other soft tissues in the body, are surrounded and supported by connective tissue.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Other connective tissues associated with muscles are in the form of fasciae, aponeuroses, and sheaths.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Fasciae can be divided into two zones: superficial and deep. </a:t>
            </a:r>
          </a:p>
        </p:txBody>
      </p:sp>
    </p:spTree>
    <p:extLst>
      <p:ext uri="{BB962C8B-B14F-4D97-AF65-F5344CB8AC3E}">
        <p14:creationId xmlns="" xmlns:p14="http://schemas.microsoft.com/office/powerpoint/2010/main" val="177102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861" t="10165" r="3971" b="9813"/>
          <a:stretch/>
        </p:blipFill>
        <p:spPr>
          <a:xfrm>
            <a:off x="2242953" y="304800"/>
            <a:ext cx="6185430" cy="6281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31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0"/>
            <a:ext cx="11168270" cy="6176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deep fasciae attach to muscles and bones and may form tracts or bands and retinacula. For example, the deep femoral fasciae in the lower extremity forms a tract known as 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iliotibial tract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band.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This tract transmits the pull of two of the lower extremity muscles to the bones of the leg. </a:t>
            </a:r>
          </a:p>
        </p:txBody>
      </p:sp>
    </p:spTree>
    <p:extLst>
      <p:ext uri="{BB962C8B-B14F-4D97-AF65-F5344CB8AC3E}">
        <p14:creationId xmlns="" xmlns:p14="http://schemas.microsoft.com/office/powerpoint/2010/main" val="43156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98" t="14568" r="51116" b="2944"/>
          <a:stretch/>
        </p:blipFill>
        <p:spPr>
          <a:xfrm>
            <a:off x="2398643" y="353778"/>
            <a:ext cx="5552663" cy="595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17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Skeletal muscles are designed for mobility and stability.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body is incapable of either supporting itself against gravity  or producing motion without muscle function. 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Understanding muscle structure and function is important for Assessment and treatment of patient.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733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251791"/>
            <a:ext cx="10982739" cy="5925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Retinacula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are formed by localized transverse thickenings of the fasciae, which form a loop that is attached at both ends to bone.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95" t="38326" r="50279"/>
          <a:stretch/>
        </p:blipFill>
        <p:spPr>
          <a:xfrm>
            <a:off x="2080591" y="1788265"/>
            <a:ext cx="6042991" cy="4904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659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Parallel and Series Elastic Components of Muscle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All of the connective tissue in a muscle is interconnected and constitutes 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passive elastic component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of a muscle.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85387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8689" t="22001" r="8413" b="-3046"/>
          <a:stretch/>
        </p:blipFill>
        <p:spPr>
          <a:xfrm>
            <a:off x="2095843" y="516835"/>
            <a:ext cx="6849374" cy="5817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298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Function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Tension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Tension can be either active or passive, and the total tension that a muscle can develop includes both active and passive components.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638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424070"/>
            <a:ext cx="10969487" cy="57528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Passive tension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refers to tension developed in the parallel elastic component of the muscle.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Titin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is the primary structure of the muscle that accounts for the stiffness of the muscle.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connective tissues in and around the muscle (perimysium and endomysium) are responsible for the extent to which the muscle can be elongated. </a:t>
            </a:r>
          </a:p>
        </p:txBody>
      </p:sp>
    </p:spTree>
    <p:extLst>
      <p:ext uri="{BB962C8B-B14F-4D97-AF65-F5344CB8AC3E}">
        <p14:creationId xmlns="" xmlns:p14="http://schemas.microsoft.com/office/powerpoint/2010/main" val="712971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Active Tension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Active tension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refers to tension developed by the contractile elements of the muscle. Active tension in a muscle is initiated by cross-bridge formation and movement of the thick and thin filaments. </a:t>
            </a:r>
          </a:p>
        </p:txBody>
      </p:sp>
    </p:spTree>
    <p:extLst>
      <p:ext uri="{BB962C8B-B14F-4D97-AF65-F5344CB8AC3E}">
        <p14:creationId xmlns="" xmlns:p14="http://schemas.microsoft.com/office/powerpoint/2010/main" val="3397144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6" y="232603"/>
            <a:ext cx="10515600" cy="827571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Isometric Length-Tension Relationship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6" y="1060174"/>
            <a:ext cx="10727634" cy="51167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fundamental concepts in muscle physiology is the direct relationship between isometric tension development in a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and the length of the sarcomeres in a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develop maximal isometric tension at optimal sarcomere length because the thick and thin filaments are positioned so that the maximum number of cross-bridges within the sarcomere can be formed</a:t>
            </a:r>
          </a:p>
        </p:txBody>
      </p:sp>
    </p:spTree>
    <p:extLst>
      <p:ext uri="{BB962C8B-B14F-4D97-AF65-F5344CB8AC3E}">
        <p14:creationId xmlns="" xmlns:p14="http://schemas.microsoft.com/office/powerpoint/2010/main" val="873608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96" r="49819" b="25311"/>
          <a:stretch/>
        </p:blipFill>
        <p:spPr>
          <a:xfrm>
            <a:off x="2093843" y="1690688"/>
            <a:ext cx="6626087" cy="4394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504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 decrease in the torque produced by the muscle may be encountered when the full ROM is attempted simultaneously at all joints crossed by a multi joint muscle. This decrease in torque is often referred to as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“active insufficiency.”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259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0" t="39360" r="49276" b="18063"/>
          <a:stretch/>
        </p:blipFill>
        <p:spPr>
          <a:xfrm>
            <a:off x="2015953" y="1258957"/>
            <a:ext cx="6717229" cy="3951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1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34" y="914400"/>
            <a:ext cx="10815566" cy="5262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38234" y="1310813"/>
            <a:ext cx="113489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Muscles in human body ?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Strongest muscle ?   </a:t>
            </a:r>
          </a:p>
        </p:txBody>
      </p:sp>
    </p:spTree>
    <p:extLst>
      <p:ext uri="{BB962C8B-B14F-4D97-AF65-F5344CB8AC3E}">
        <p14:creationId xmlns="" xmlns:p14="http://schemas.microsoft.com/office/powerpoint/2010/main" val="3314250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344557"/>
            <a:ext cx="10863470" cy="5832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Force-Velocity Relationship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Another factor that affects the development of tension within a muscle is the speed of shortening of the myofilaments.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speed of shortening is the rate at which the myofilaments are able to slide past one another and form and re-form cross-bridges.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force-velocity relationship describes the relationship between the velocity of the muscle contraction and the force produced. </a:t>
            </a:r>
          </a:p>
        </p:txBody>
      </p:sp>
    </p:spTree>
    <p:extLst>
      <p:ext uri="{BB962C8B-B14F-4D97-AF65-F5344CB8AC3E}">
        <p14:creationId xmlns="" xmlns:p14="http://schemas.microsoft.com/office/powerpoint/2010/main" val="2958805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18" t="16519" r="6013" b="21546"/>
          <a:stretch/>
        </p:blipFill>
        <p:spPr>
          <a:xfrm>
            <a:off x="2186609" y="1506487"/>
            <a:ext cx="6281530" cy="4293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737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1" y="304800"/>
            <a:ext cx="11516139" cy="6042991"/>
          </a:xfrm>
        </p:spPr>
        <p:txBody>
          <a:bodyPr>
            <a:norm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summary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Tension may be increased by increasing the frequency of firing of a motor unit or by increasing the number of motor units that are firing.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Tension may be increased by recruiting motor units with a larger number of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greater the number of cross-bridges that are formed, the greater the tension. 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Muscles that have large physiologic cross-sections are capable of producing more tension than are muscles that have small cross-sections.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Tension increases as the velocity of active shortening decreases and as the velocity of active lengthening increases.</a:t>
            </a:r>
          </a:p>
        </p:txBody>
      </p:sp>
    </p:spTree>
    <p:extLst>
      <p:ext uri="{BB962C8B-B14F-4D97-AF65-F5344CB8AC3E}">
        <p14:creationId xmlns="" xmlns:p14="http://schemas.microsoft.com/office/powerpoint/2010/main" val="3140586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Types of Muscle Action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When the whole muscle is activated and the bones that it is attached to do not move, it is called an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isometric contraction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 Holding the weight without changing the joint angle means that the muscle is contracting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isometrically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6516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35" t="33269"/>
          <a:stretch/>
        </p:blipFill>
        <p:spPr>
          <a:xfrm>
            <a:off x="2467061" y="1537253"/>
            <a:ext cx="6625755" cy="4492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00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450574"/>
            <a:ext cx="10916478" cy="596347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During a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concentric contraction,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bones move closer together as the whole muscle shortens.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Positive work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is being done by the muscle because the joint moves through a ROM.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During an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eccentric contraction,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bones move away from each other as the muscle tries to control the descent of the weight The muscle lengthens as the joint moves through the ROM.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work that is being done during an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eccentric contraction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negative work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because the work is done </a:t>
            </a: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muscle rather than </a:t>
            </a: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muscle.</a:t>
            </a:r>
          </a:p>
        </p:txBody>
      </p:sp>
    </p:spTree>
    <p:extLst>
      <p:ext uri="{BB962C8B-B14F-4D97-AF65-F5344CB8AC3E}">
        <p14:creationId xmlns="" xmlns:p14="http://schemas.microsoft.com/office/powerpoint/2010/main" val="1671742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6" t="3736" r="42802"/>
          <a:stretch/>
        </p:blipFill>
        <p:spPr>
          <a:xfrm>
            <a:off x="2650433" y="365125"/>
            <a:ext cx="6175513" cy="6279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284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7" r="44614"/>
          <a:stretch/>
        </p:blipFill>
        <p:spPr>
          <a:xfrm>
            <a:off x="2734122" y="437322"/>
            <a:ext cx="5283443" cy="5989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788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Production of Torque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When the muscle is attached to bones in the body, the muscle  produces a force, and it acts over a MA at the joint to produce a torque. </a:t>
            </a:r>
          </a:p>
        </p:txBody>
      </p:sp>
    </p:spTree>
    <p:extLst>
      <p:ext uri="{BB962C8B-B14F-4D97-AF65-F5344CB8AC3E}">
        <p14:creationId xmlns="" xmlns:p14="http://schemas.microsoft.com/office/powerpoint/2010/main" val="3864036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450574"/>
            <a:ext cx="10783957" cy="57263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MA of the muscle can change with joint position, thus affecting the torque being produced.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For example, if the biceps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brachii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is activated to produce 10 pounds of force with a small MA at one joint position, the torque (muscle strength measured) will be less than if the MA of the muscle were larger at a different joint position.  </a:t>
            </a:r>
          </a:p>
        </p:txBody>
      </p:sp>
    </p:spTree>
    <p:extLst>
      <p:ext uri="{BB962C8B-B14F-4D97-AF65-F5344CB8AC3E}">
        <p14:creationId xmlns="" xmlns:p14="http://schemas.microsoft.com/office/powerpoint/2010/main" val="391076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Elements of muscle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Skeletal muscle are composed of muscle tissue (contractile) and connective tissue(non-contractile)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tissue develop tension in response to chemical ,electrical or mechanical stimuli. 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846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02" t="9696" b="20842"/>
          <a:stretch/>
        </p:blipFill>
        <p:spPr>
          <a:xfrm>
            <a:off x="2067339" y="524533"/>
            <a:ext cx="7142921" cy="5200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150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Interaction of Muscle and Tendon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If the muscle/tendon complex is stretched before a forceful concentric contraction  helps produce a much greater torque during the concentric contraction.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3987676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Action under Controlled Conditions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i="1" dirty="0">
                <a:latin typeface="Arial" panose="020B0604020202020204" pitchFamily="34" charset="0"/>
                <a:cs typeface="Arial" panose="020B0604020202020204" pitchFamily="34" charset="0"/>
              </a:rPr>
              <a:t>Isokinetic Exercise and Testing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isokinetic exercise and testing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isokinetic muscle contraction,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angular velocity of the bony component is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preset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and kept constant by a mechanical device throughout a joint ROM. </a:t>
            </a:r>
          </a:p>
        </p:txBody>
      </p:sp>
    </p:spTree>
    <p:extLst>
      <p:ext uri="{BB962C8B-B14F-4D97-AF65-F5344CB8AC3E}">
        <p14:creationId xmlns="" xmlns:p14="http://schemas.microsoft.com/office/powerpoint/2010/main" val="580866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7" y="179596"/>
            <a:ext cx="10174357" cy="50951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Classification of Muscles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7" y="848140"/>
            <a:ext cx="10757453" cy="56454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Based on Role of the Muscle in Movement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prime mover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agonist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 is used to designate a muscle whose role is to produce a desired motion at a joint. Muscles that are directly opposite to the desired motion are called 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antagonists.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If, however, the agonist and the potential antagonist contract simultaneously, then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co-contraction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occurs.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Muscles that help the agonist to perform a desired action are called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synergists.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34790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016" r="50418" b="18412"/>
          <a:stretch/>
        </p:blipFill>
        <p:spPr>
          <a:xfrm>
            <a:off x="2557669" y="1417375"/>
            <a:ext cx="6282247" cy="4069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209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906" t="12087" r="1406" b="22458"/>
          <a:stretch/>
        </p:blipFill>
        <p:spPr>
          <a:xfrm>
            <a:off x="2292627" y="859629"/>
            <a:ext cx="6414052" cy="4898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5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Based on Muscle Architecture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architecture plays such an important role in determining the potential force and velocity of muscle contraction.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the lower extremity, the knee extensors have a short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length and large PCSA, as opposed to the knee flexors, which have a longer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length and smaller PCSA.</a:t>
            </a:r>
          </a:p>
        </p:txBody>
      </p:sp>
    </p:spTree>
    <p:extLst>
      <p:ext uri="{BB962C8B-B14F-4D97-AF65-F5344CB8AC3E}">
        <p14:creationId xmlns="" xmlns:p14="http://schemas.microsoft.com/office/powerpoint/2010/main" val="2999723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Based on Length of the Moment Arm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ratio of the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length to the MA provides a way of identifying which factor plays a greater role in the production of the joint torque.  </a:t>
            </a:r>
          </a:p>
        </p:txBody>
      </p:sp>
    </p:spTree>
    <p:extLst>
      <p:ext uri="{BB962C8B-B14F-4D97-AF65-F5344CB8AC3E}">
        <p14:creationId xmlns="" xmlns:p14="http://schemas.microsoft.com/office/powerpoint/2010/main" val="1133913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5" y="344557"/>
            <a:ext cx="11022496" cy="583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Types of Joints and Location of Muscle Attachments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 general, muscles that cross the anterior aspect of the joints of the upper extremities, trunk, and hip are flexors,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whereas the muscles located on the posterior aspect of these joints are extensors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Muscles located laterally and medially serve as abductors and adductors , respectively, and may also serve as rotators. </a:t>
            </a:r>
          </a:p>
        </p:txBody>
      </p:sp>
    </p:spTree>
    <p:extLst>
      <p:ext uri="{BB962C8B-B14F-4D97-AF65-F5344CB8AC3E}">
        <p14:creationId xmlns="" xmlns:p14="http://schemas.microsoft.com/office/powerpoint/2010/main" val="3391313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Factors Affecting Muscle Function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Number of Joints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Single-joint muscles tend to be recruited to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produce force and work, primarily in concentric and isometric contractions Multi-joint muscles tend to be recruited during.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more complex motions requiring movement around multiple axes.  </a:t>
            </a:r>
          </a:p>
        </p:txBody>
      </p:sp>
    </p:spTree>
    <p:extLst>
      <p:ext uri="{BB962C8B-B14F-4D97-AF65-F5344CB8AC3E}">
        <p14:creationId xmlns="" xmlns:p14="http://schemas.microsoft.com/office/powerpoint/2010/main" val="3639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Composition of a muscle fibre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Contractile proteins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is composed of many thousands of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954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Passive Insufficiency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Passive Insufficiency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Flexion of the fingers is a result of insufficient length of the finger flexors as they are stretched over the extended wrist.</a:t>
            </a:r>
          </a:p>
        </p:txBody>
      </p:sp>
    </p:spTree>
    <p:extLst>
      <p:ext uri="{BB962C8B-B14F-4D97-AF65-F5344CB8AC3E}">
        <p14:creationId xmlns="" xmlns:p14="http://schemas.microsoft.com/office/powerpoint/2010/main" val="550791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11" r="43496" b="25919"/>
          <a:stretch/>
        </p:blipFill>
        <p:spPr>
          <a:xfrm>
            <a:off x="2491409" y="1690688"/>
            <a:ext cx="7209182" cy="4310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913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Sensory Receptors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Two important sensory receptors, 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Golgi tendon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organ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spindle,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affect muscle function.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4467094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5" y="605390"/>
            <a:ext cx="8485670" cy="5647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132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Effects of Immobilization, Injury, and Aging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Immobilization affects both muscle structure and function. The effects of immobilization depend on immobilization position (shortened or lengthened), percentage of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types within the muscle, and length of the immobilization period.</a:t>
            </a:r>
          </a:p>
        </p:txBody>
      </p:sp>
    </p:spTree>
    <p:extLst>
      <p:ext uri="{BB962C8B-B14F-4D97-AF65-F5344CB8AC3E}">
        <p14:creationId xmlns="" xmlns:p14="http://schemas.microsoft.com/office/powerpoint/2010/main" val="680136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424070"/>
            <a:ext cx="10863470" cy="57528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Immobilization in a shortened position produces the following structural changes: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decrease in the number of sarcomeres.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increase in sarcomere length.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increase in the amount of perimysium.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thickening of endomysium.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 in the amount of collagen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increase in ratio of connective tissue to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tissue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loss of weight and muscle atrophy. </a:t>
            </a:r>
          </a:p>
        </p:txBody>
      </p:sp>
    </p:spTree>
    <p:extLst>
      <p:ext uri="{BB962C8B-B14F-4D97-AF65-F5344CB8AC3E}">
        <p14:creationId xmlns="" xmlns:p14="http://schemas.microsoft.com/office/powerpoint/2010/main" val="8854256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Muscles immobilized in the lengthened position exhibit fewer structural and functional changes than do muscles immobilized in the shortened position.</a:t>
            </a:r>
          </a:p>
        </p:txBody>
      </p:sp>
    </p:spTree>
    <p:extLst>
      <p:ext uri="{BB962C8B-B14F-4D97-AF65-F5344CB8AC3E}">
        <p14:creationId xmlns="" xmlns:p14="http://schemas.microsoft.com/office/powerpoint/2010/main" val="519958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384313"/>
            <a:ext cx="10876722" cy="5792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Overuse may cause injury to tendons, ligaments,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bursae,nerves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cartilage, and muscle. The common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of these injuries is repetitive trauma that does not allow time for complete repair of the tissue.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Muscle Strain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Muscle strain injuries can occur from a single high force contraction of the muscle while the muscle is lengthened by external forces. </a:t>
            </a:r>
          </a:p>
        </p:txBody>
      </p:sp>
    </p:spTree>
    <p:extLst>
      <p:ext uri="{BB962C8B-B14F-4D97-AF65-F5344CB8AC3E}">
        <p14:creationId xmlns="" xmlns:p14="http://schemas.microsoft.com/office/powerpoint/2010/main" val="2548771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3" y="304800"/>
            <a:ext cx="10969487" cy="5872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Eccentric Exercise-Induced Muscle Injury 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delayed-onset muscle soreness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DOMS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), swelling, and  a dramatic increase in muscle stiffness have been reported.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The DOMS reaches a peak 2 to 4 days after exercise.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DOMS occurs in muscles performing eccentric exercise but not in muscles performing concentric exercise. </a:t>
            </a:r>
          </a:p>
        </p:txBody>
      </p:sp>
    </p:spTree>
    <p:extLst>
      <p:ext uri="{BB962C8B-B14F-4D97-AF65-F5344CB8AC3E}">
        <p14:creationId xmlns="" xmlns:p14="http://schemas.microsoft.com/office/powerpoint/2010/main" val="27536371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Number and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Type Changes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there is a gradual decrease in the number and size of type II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and then the muscle is left with a relative increase in type I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Aging will also increase the amount of connective tissue within the endomysium and perimysium of the skeletal muscle.</a:t>
            </a:r>
          </a:p>
        </p:txBody>
      </p:sp>
    </p:spTree>
    <p:extLst>
      <p:ext uri="{BB962C8B-B14F-4D97-AF65-F5344CB8AC3E}">
        <p14:creationId xmlns="" xmlns:p14="http://schemas.microsoft.com/office/powerpoint/2010/main" val="365454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63" r="8749" b="3857"/>
          <a:stretch/>
        </p:blipFill>
        <p:spPr>
          <a:xfrm>
            <a:off x="1431234" y="238540"/>
            <a:ext cx="7686262" cy="649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2019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7978" y="2967335"/>
            <a:ext cx="38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Thank you…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16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40" t="16470" r="1458" b="21039"/>
          <a:stretch/>
        </p:blipFill>
        <p:spPr>
          <a:xfrm>
            <a:off x="675861" y="742122"/>
            <a:ext cx="10535477" cy="5353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572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Structural Proteins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Some proteins provide a structural scaffold for the muscle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Protein titin which is responsible for passive elasticity of muscle. </a:t>
            </a:r>
          </a:p>
        </p:txBody>
      </p:sp>
    </p:spTree>
    <p:extLst>
      <p:ext uri="{BB962C8B-B14F-4D97-AF65-F5344CB8AC3E}">
        <p14:creationId xmlns="" xmlns:p14="http://schemas.microsoft.com/office/powerpoint/2010/main" val="223293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2026</Words>
  <Application>Microsoft Office PowerPoint</Application>
  <PresentationFormat>Custom</PresentationFormat>
  <Paragraphs>150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Muscle Biomechanics </vt:lpstr>
      <vt:lpstr>content</vt:lpstr>
      <vt:lpstr>Introduction </vt:lpstr>
      <vt:lpstr>Slide 4</vt:lpstr>
      <vt:lpstr>Elements of muscle structure </vt:lpstr>
      <vt:lpstr>Composition of a muscle fibre </vt:lpstr>
      <vt:lpstr>Slide 7</vt:lpstr>
      <vt:lpstr>Slide 8</vt:lpstr>
      <vt:lpstr>Structural Proteins </vt:lpstr>
      <vt:lpstr>The contractile unit </vt:lpstr>
      <vt:lpstr>Slide 11</vt:lpstr>
      <vt:lpstr>Cross-bridge interaction </vt:lpstr>
      <vt:lpstr>Slide 13</vt:lpstr>
      <vt:lpstr>Slide 14</vt:lpstr>
      <vt:lpstr>Types of muscle contraction </vt:lpstr>
      <vt:lpstr>Slide 16</vt:lpstr>
      <vt:lpstr>Slide 17</vt:lpstr>
      <vt:lpstr>Summary </vt:lpstr>
      <vt:lpstr>The Motor Unit</vt:lpstr>
      <vt:lpstr>Slide 20</vt:lpstr>
      <vt:lpstr>Recruitment of Motor Units</vt:lpstr>
      <vt:lpstr>Muscle Structure</vt:lpstr>
      <vt:lpstr>Slide 23</vt:lpstr>
      <vt:lpstr>Muscle Architecture: Size, Arrangement, and Length</vt:lpstr>
      <vt:lpstr>Slide 25</vt:lpstr>
      <vt:lpstr>Muscular Connective Tissue</vt:lpstr>
      <vt:lpstr>Slide 27</vt:lpstr>
      <vt:lpstr>Slide 28</vt:lpstr>
      <vt:lpstr>Slide 29</vt:lpstr>
      <vt:lpstr>Slide 30</vt:lpstr>
      <vt:lpstr>Parallel and Series Elastic Components of Muscle</vt:lpstr>
      <vt:lpstr>Slide 32</vt:lpstr>
      <vt:lpstr>Muscle Function</vt:lpstr>
      <vt:lpstr>Slide 34</vt:lpstr>
      <vt:lpstr>Active Tension</vt:lpstr>
      <vt:lpstr>Isometric Length-Tension Relationship</vt:lpstr>
      <vt:lpstr>Slide 37</vt:lpstr>
      <vt:lpstr>Slide 38</vt:lpstr>
      <vt:lpstr>Slide 39</vt:lpstr>
      <vt:lpstr>Slide 40</vt:lpstr>
      <vt:lpstr>Slide 41</vt:lpstr>
      <vt:lpstr>Slide 42</vt:lpstr>
      <vt:lpstr>Types of Muscle Action</vt:lpstr>
      <vt:lpstr>Slide 44</vt:lpstr>
      <vt:lpstr>Slide 45</vt:lpstr>
      <vt:lpstr>Slide 46</vt:lpstr>
      <vt:lpstr>Slide 47</vt:lpstr>
      <vt:lpstr>Production of Torque</vt:lpstr>
      <vt:lpstr>Slide 49</vt:lpstr>
      <vt:lpstr>Slide 50</vt:lpstr>
      <vt:lpstr>Interaction of Muscle and Tendon</vt:lpstr>
      <vt:lpstr>Muscle Action under Controlled Conditions</vt:lpstr>
      <vt:lpstr>Classification of Muscles</vt:lpstr>
      <vt:lpstr>Slide 54</vt:lpstr>
      <vt:lpstr>Slide 55</vt:lpstr>
      <vt:lpstr>Based on Muscle Architecture</vt:lpstr>
      <vt:lpstr>Based on Length of the Moment Arm</vt:lpstr>
      <vt:lpstr>Slide 58</vt:lpstr>
      <vt:lpstr>Factors Affecting Muscle Function</vt:lpstr>
      <vt:lpstr>Passive Insufficiency</vt:lpstr>
      <vt:lpstr>Slide 61</vt:lpstr>
      <vt:lpstr>Sensory Receptors</vt:lpstr>
      <vt:lpstr>Slide 63</vt:lpstr>
      <vt:lpstr>Effects of Immobilization, Injury, and Aging</vt:lpstr>
      <vt:lpstr>Slide 65</vt:lpstr>
      <vt:lpstr>Slide 66</vt:lpstr>
      <vt:lpstr>Slide 67</vt:lpstr>
      <vt:lpstr>Slide 68</vt:lpstr>
      <vt:lpstr>Aging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2020-08-25T05:21:29Z</dcterms:created>
  <dcterms:modified xsi:type="dcterms:W3CDTF">2024-06-19T04:46:08Z</dcterms:modified>
</cp:coreProperties>
</file>